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8" r:id="rId5"/>
    <p:sldId id="258" r:id="rId6"/>
    <p:sldId id="266" r:id="rId7"/>
    <p:sldId id="269" r:id="rId8"/>
    <p:sldId id="260" r:id="rId9"/>
    <p:sldId id="267" r:id="rId10"/>
    <p:sldId id="261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219" autoAdjust="0"/>
  </p:normalViewPr>
  <p:slideViewPr>
    <p:cSldViewPr snapToGrid="0">
      <p:cViewPr>
        <p:scale>
          <a:sx n="66" d="100"/>
          <a:sy n="66" d="100"/>
        </p:scale>
        <p:origin x="-900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B69FD-FEC5-4CA8-8735-3CC8F3CDC0A3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637D5-3884-4BD1-9BF2-EFEC70ED9DB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065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oplaadpunten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e-bikes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Opladen</a:t>
            </a:r>
            <a:r>
              <a:rPr lang="en-US" dirty="0">
                <a:solidFill>
                  <a:schemeClr val="bg1"/>
                </a:solidFill>
              </a:rPr>
              <a:t> van e-bikes </a:t>
            </a:r>
            <a:r>
              <a:rPr lang="en-US" dirty="0" err="1">
                <a:solidFill>
                  <a:schemeClr val="bg1"/>
                </a:solidFill>
              </a:rPr>
              <a:t>duurt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lang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e-bike </a:t>
            </a:r>
            <a:r>
              <a:rPr lang="en-US" dirty="0" err="1">
                <a:solidFill>
                  <a:schemeClr val="bg1"/>
                </a:solidFill>
              </a:rPr>
              <a:t>oplaadpunten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groen</a:t>
            </a:r>
            <a:r>
              <a:rPr lang="en-US" dirty="0">
                <a:solidFill>
                  <a:schemeClr val="bg1"/>
                </a:solidFill>
              </a:rPr>
              <a:t> imago </a:t>
            </a:r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steden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bedrijven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671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Gratis </a:t>
            </a:r>
            <a:r>
              <a:rPr lang="en-US" dirty="0" err="1">
                <a:solidFill>
                  <a:schemeClr val="bg1"/>
                </a:solidFill>
              </a:rPr>
              <a:t>oplaadpaal</a:t>
            </a:r>
            <a:r>
              <a:rPr lang="en-US" dirty="0">
                <a:solidFill>
                  <a:schemeClr val="bg1"/>
                </a:solidFill>
              </a:rPr>
              <a:t> tot 2u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Zonnepanelen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Snellader</a:t>
            </a:r>
            <a:endParaRPr lang="nl-NL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Elektronisch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informatiepunt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</a:rPr>
              <a:t>Ethiek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zuinig</a:t>
            </a:r>
            <a:r>
              <a:rPr lang="en-US" baseline="0" dirty="0">
                <a:solidFill>
                  <a:schemeClr val="bg1"/>
                </a:solidFill>
              </a:rPr>
              <a:t> op het milieu is </a:t>
            </a:r>
            <a:r>
              <a:rPr lang="en-US" baseline="0" dirty="0" err="1">
                <a:solidFill>
                  <a:schemeClr val="bg1"/>
                </a:solidFill>
              </a:rPr>
              <a:t>een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deugd</a:t>
            </a:r>
            <a:endParaRPr lang="en-US" baseline="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r>
              <a:rPr lang="en-US" baseline="0" dirty="0" err="1">
                <a:solidFill>
                  <a:schemeClr val="bg1"/>
                </a:solidFill>
              </a:rPr>
              <a:t>Ethiek</a:t>
            </a:r>
            <a:r>
              <a:rPr lang="en-US" baseline="0" dirty="0">
                <a:solidFill>
                  <a:schemeClr val="bg1"/>
                </a:solidFill>
              </a:rPr>
              <a:t>: het is </a:t>
            </a:r>
            <a:r>
              <a:rPr lang="en-US" baseline="0" dirty="0" err="1">
                <a:solidFill>
                  <a:schemeClr val="bg1"/>
                </a:solidFill>
              </a:rPr>
              <a:t>universaliseerbaar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Gratis </a:t>
            </a:r>
            <a:r>
              <a:rPr lang="en-US" dirty="0" err="1">
                <a:solidFill>
                  <a:schemeClr val="bg1"/>
                </a:solidFill>
              </a:rPr>
              <a:t>oplaadpaal</a:t>
            </a:r>
            <a:r>
              <a:rPr lang="en-US" dirty="0">
                <a:solidFill>
                  <a:schemeClr val="bg1"/>
                </a:solidFill>
              </a:rPr>
              <a:t> tot 2u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Gebruiksvriendelijke</a:t>
            </a:r>
            <a:r>
              <a:rPr lang="en-US" dirty="0">
                <a:solidFill>
                  <a:schemeClr val="bg1"/>
                </a:solidFill>
              </a:rPr>
              <a:t> software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Zonnepanelen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Snellader</a:t>
            </a:r>
            <a:endParaRPr lang="nl-NL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Elektronisch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informatiepunt</a:t>
            </a: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</a:rPr>
              <a:t>Ethiek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zuinig</a:t>
            </a:r>
            <a:r>
              <a:rPr lang="en-US" baseline="0" dirty="0">
                <a:solidFill>
                  <a:schemeClr val="bg1"/>
                </a:solidFill>
              </a:rPr>
              <a:t> op het milieu is </a:t>
            </a:r>
            <a:r>
              <a:rPr lang="en-US" baseline="0" dirty="0" err="1">
                <a:solidFill>
                  <a:schemeClr val="bg1"/>
                </a:solidFill>
              </a:rPr>
              <a:t>een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deugd</a:t>
            </a:r>
            <a:endParaRPr lang="en-US" baseline="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None/>
            </a:pPr>
            <a:r>
              <a:rPr lang="en-US" baseline="0" dirty="0" err="1">
                <a:solidFill>
                  <a:schemeClr val="bg1"/>
                </a:solidFill>
              </a:rPr>
              <a:t>Ethiek</a:t>
            </a:r>
            <a:r>
              <a:rPr lang="en-US" baseline="0" dirty="0">
                <a:solidFill>
                  <a:schemeClr val="bg1"/>
                </a:solidFill>
              </a:rPr>
              <a:t>: het is </a:t>
            </a:r>
            <a:r>
              <a:rPr lang="en-US" baseline="0" dirty="0" err="1">
                <a:solidFill>
                  <a:schemeClr val="bg1"/>
                </a:solidFill>
              </a:rPr>
              <a:t>universaliseerbaar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Figuur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opgewerkt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vermogen</a:t>
            </a:r>
            <a:r>
              <a:rPr lang="en-US" baseline="0" dirty="0" smtClean="0"/>
              <a:t> via </a:t>
            </a:r>
            <a:r>
              <a:rPr lang="en-US" baseline="0" dirty="0" err="1" smtClean="0"/>
              <a:t>zonnepanelen</a:t>
            </a:r>
            <a:r>
              <a:rPr lang="en-US" baseline="0" dirty="0" smtClean="0"/>
              <a:t> in Nederland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00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Valt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op –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lopen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toe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imago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124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aanschafkosten</a:t>
            </a:r>
            <a:r>
              <a:rPr lang="en-US" dirty="0" smtClean="0"/>
              <a:t> 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Gemeenten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plaatsen</a:t>
            </a:r>
            <a:r>
              <a:rPr lang="en-US" baseline="0" dirty="0" smtClean="0"/>
              <a:t> hem.</a:t>
            </a:r>
          </a:p>
          <a:p>
            <a:r>
              <a:rPr lang="en-US" baseline="0" dirty="0" err="1" smtClean="0"/>
              <a:t>Flexibel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bedrijven</a:t>
            </a:r>
            <a:r>
              <a:rPr lang="en-US" baseline="0" dirty="0" smtClean="0"/>
              <a:t> – Het </a:t>
            </a:r>
            <a:r>
              <a:rPr lang="en-US" baseline="0" dirty="0" err="1" smtClean="0"/>
              <a:t>systeem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modulair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bedrijven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kiezen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betalen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Voor</a:t>
            </a:r>
            <a:r>
              <a:rPr lang="en-US" baseline="0" dirty="0" smtClean="0"/>
              <a:t> 250 – </a:t>
            </a:r>
            <a:r>
              <a:rPr lang="en-US" baseline="0" dirty="0" err="1" smtClean="0"/>
              <a:t>zonder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zonnepanelen</a:t>
            </a:r>
            <a:r>
              <a:rPr lang="en-US" baseline="0" dirty="0" smtClean="0"/>
              <a:t>, 4 </a:t>
            </a:r>
            <a:r>
              <a:rPr lang="en-US" baseline="0" dirty="0" err="1" smtClean="0"/>
              <a:t>robuuste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stekkerdozen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buiten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snellader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muur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036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0434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toegankelijk</a:t>
            </a:r>
            <a:r>
              <a:rPr lang="en-US" dirty="0"/>
              <a:t>: </a:t>
            </a:r>
            <a:r>
              <a:rPr lang="en-US" dirty="0" err="1"/>
              <a:t>klantenservice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</a:t>
            </a:r>
            <a:r>
              <a:rPr lang="en-US" baseline="0" dirty="0" err="1"/>
              <a:t>reclamepartners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eind-gebruikers</a:t>
            </a:r>
            <a:endParaRPr lang="en-US" baseline="0" dirty="0"/>
          </a:p>
          <a:p>
            <a:r>
              <a:rPr lang="en-US" baseline="0" dirty="0"/>
              <a:t>Open en </a:t>
            </a:r>
            <a:r>
              <a:rPr lang="en-US" baseline="0" dirty="0" err="1"/>
              <a:t>toegankelijk</a:t>
            </a:r>
            <a:r>
              <a:rPr lang="en-US" baseline="0" dirty="0"/>
              <a:t> 2: </a:t>
            </a:r>
            <a:r>
              <a:rPr lang="en-US" baseline="0" dirty="0" err="1"/>
              <a:t>geen</a:t>
            </a:r>
            <a:r>
              <a:rPr lang="en-US" baseline="0" dirty="0"/>
              <a:t> </a:t>
            </a:r>
            <a:r>
              <a:rPr lang="en-US" baseline="0" dirty="0" err="1"/>
              <a:t>drempel</a:t>
            </a:r>
            <a:r>
              <a:rPr lang="en-US" baseline="0" dirty="0"/>
              <a:t> </a:t>
            </a:r>
            <a:r>
              <a:rPr lang="en-US" baseline="0" dirty="0" err="1"/>
              <a:t>tussen</a:t>
            </a:r>
            <a:r>
              <a:rPr lang="en-US" baseline="0" dirty="0"/>
              <a:t> </a:t>
            </a:r>
            <a:r>
              <a:rPr lang="en-US" baseline="0" dirty="0" err="1"/>
              <a:t>werknemer</a:t>
            </a:r>
            <a:r>
              <a:rPr lang="en-US" baseline="0" dirty="0"/>
              <a:t> en </a:t>
            </a:r>
            <a:r>
              <a:rPr lang="en-US" baseline="0" dirty="0" err="1" smtClean="0"/>
              <a:t>werkgever</a:t>
            </a:r>
            <a:endParaRPr lang="en-US" baseline="0" dirty="0" smtClean="0"/>
          </a:p>
          <a:p>
            <a:endParaRPr lang="en-US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637D5-3884-4BD1-9BF2-EFEC70ED9DB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365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263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9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384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006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5530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531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83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90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628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314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55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E2131FF-1476-4970-A583-49D4D90A41E4}" type="datetimeFigureOut">
              <a:rPr lang="nl-NL" smtClean="0"/>
              <a:t>6-6-2016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F444117-4F87-4745-A00F-7E65EC033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180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-1295400" y="-412979"/>
            <a:ext cx="13916025" cy="4686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6553200" cy="29577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31631" y="2441711"/>
            <a:ext cx="10128738" cy="1031977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het gratis </a:t>
            </a:r>
            <a:r>
              <a:rPr lang="en-US" dirty="0" err="1"/>
              <a:t>groen</a:t>
            </a:r>
            <a:r>
              <a:rPr lang="en-US" dirty="0"/>
              <a:t> </a:t>
            </a:r>
            <a:r>
              <a:rPr lang="en-US" dirty="0" err="1"/>
              <a:t>opladen</a:t>
            </a:r>
            <a:r>
              <a:rPr lang="en-US" dirty="0"/>
              <a:t> van je </a:t>
            </a:r>
            <a:r>
              <a:rPr lang="en-US" dirty="0" err="1"/>
              <a:t>elektrische</a:t>
            </a:r>
            <a:r>
              <a:rPr lang="en-US" dirty="0"/>
              <a:t> </a:t>
            </a:r>
            <a:r>
              <a:rPr lang="en-US" dirty="0" err="1"/>
              <a:t>fiets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511574"/>
            <a:ext cx="9144000" cy="220686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Groep</a:t>
            </a:r>
            <a:r>
              <a:rPr lang="en-US" dirty="0"/>
              <a:t> D</a:t>
            </a:r>
          </a:p>
          <a:p>
            <a:r>
              <a:rPr lang="en-US" dirty="0" err="1"/>
              <a:t>Nourdin</a:t>
            </a:r>
            <a:r>
              <a:rPr lang="en-US" dirty="0"/>
              <a:t> </a:t>
            </a:r>
            <a:r>
              <a:rPr lang="en-US" dirty="0" err="1"/>
              <a:t>Aït</a:t>
            </a:r>
            <a:r>
              <a:rPr lang="en-US" dirty="0"/>
              <a:t> El </a:t>
            </a:r>
            <a:r>
              <a:rPr lang="en-US" dirty="0" smtClean="0"/>
              <a:t>Mehdi 	4276825</a:t>
            </a:r>
            <a:endParaRPr lang="en-US" dirty="0"/>
          </a:p>
          <a:p>
            <a:r>
              <a:rPr lang="en-US" dirty="0" err="1"/>
              <a:t>Daniël</a:t>
            </a:r>
            <a:r>
              <a:rPr lang="en-US" dirty="0"/>
              <a:t> </a:t>
            </a:r>
            <a:r>
              <a:rPr lang="en-US" dirty="0" err="1" smtClean="0"/>
              <a:t>Brouwer</a:t>
            </a:r>
            <a:r>
              <a:rPr lang="en-US" dirty="0" smtClean="0"/>
              <a:t> 	4288297</a:t>
            </a:r>
            <a:endParaRPr lang="en-US" dirty="0"/>
          </a:p>
          <a:p>
            <a:r>
              <a:rPr lang="en-US" dirty="0"/>
              <a:t>Tim </a:t>
            </a:r>
            <a:r>
              <a:rPr lang="en-US" dirty="0" err="1" smtClean="0"/>
              <a:t>Hosman</a:t>
            </a:r>
            <a:r>
              <a:rPr lang="en-US" dirty="0" smtClean="0"/>
              <a:t> 	4275691</a:t>
            </a:r>
            <a:endParaRPr lang="en-US" dirty="0"/>
          </a:p>
          <a:p>
            <a:r>
              <a:rPr lang="en-US" dirty="0"/>
              <a:t>Timothy de </a:t>
            </a:r>
            <a:r>
              <a:rPr lang="en-US" dirty="0" smtClean="0"/>
              <a:t>Moor	 4272536</a:t>
            </a:r>
            <a:endParaRPr lang="en-US" dirty="0"/>
          </a:p>
          <a:p>
            <a:r>
              <a:rPr lang="en-US" dirty="0"/>
              <a:t>Job van </a:t>
            </a:r>
            <a:r>
              <a:rPr lang="en-US" dirty="0" err="1" smtClean="0"/>
              <a:t>Staveren</a:t>
            </a:r>
            <a:r>
              <a:rPr lang="en-US" dirty="0" smtClean="0"/>
              <a:t>	 4317386</a:t>
            </a:r>
            <a:endParaRPr lang="en-US" dirty="0"/>
          </a:p>
          <a:p>
            <a:r>
              <a:rPr lang="en-US" dirty="0"/>
              <a:t>David </a:t>
            </a:r>
            <a:r>
              <a:rPr lang="en-US" dirty="0" err="1" smtClean="0"/>
              <a:t>Veselka</a:t>
            </a:r>
            <a:r>
              <a:rPr lang="en-US" dirty="0" smtClean="0"/>
              <a:t>	 4280199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Kanalen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56" y="-166007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nl-NL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static1.q-music.vmmacdn.be/4/ee/8a/d9/1247531/anw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102" y="1249951"/>
            <a:ext cx="3757838" cy="234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atic1.squarespace.com/static/4f5810d9e4b0ebbf0a1507a6/t/55a6e39be4b0e13bc07f93a1/1437000604121/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575" y="3741052"/>
            <a:ext cx="2243622" cy="168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nformatiebord-cdn-images-738281.c.cdn77.org/imgfill/276/276/user/shop/img/e08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33" y="1590675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31volts.com/wp-content/themes/31volts/img/gu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483" y="4356967"/>
            <a:ext cx="3810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80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Inkomstenprognose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6" t="4824" r="7916" b="5309"/>
          <a:stretch/>
        </p:blipFill>
        <p:spPr>
          <a:xfrm>
            <a:off x="545126" y="3996742"/>
            <a:ext cx="4341200" cy="2366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8" t="6327" r="8668" b="5948"/>
          <a:stretch/>
        </p:blipFill>
        <p:spPr>
          <a:xfrm>
            <a:off x="4886326" y="4014609"/>
            <a:ext cx="4338122" cy="2348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1" t="4577" r="7755" b="6370"/>
          <a:stretch/>
        </p:blipFill>
        <p:spPr>
          <a:xfrm>
            <a:off x="545126" y="1590675"/>
            <a:ext cx="4341200" cy="24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Management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sz="4200" dirty="0" smtClean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70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</p:txBody>
      </p:sp>
      <p:graphicFrame>
        <p:nvGraphicFramePr>
          <p:cNvPr id="10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910718"/>
              </p:ext>
            </p:extLst>
          </p:nvPr>
        </p:nvGraphicFramePr>
        <p:xfrm>
          <a:off x="663827" y="2011680"/>
          <a:ext cx="7625694" cy="2743296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3887706">
                  <a:extLst>
                    <a:ext uri="{9D8B030D-6E8A-4147-A177-3AD203B41FA5}">
                      <a16:colId xmlns="" xmlns:a16="http://schemas.microsoft.com/office/drawing/2014/main" val="1871537561"/>
                    </a:ext>
                  </a:extLst>
                </a:gridCol>
                <a:gridCol w="3737988">
                  <a:extLst>
                    <a:ext uri="{9D8B030D-6E8A-4147-A177-3AD203B41FA5}">
                      <a16:colId xmlns="" xmlns:a16="http://schemas.microsoft.com/office/drawing/2014/main" val="981132322"/>
                    </a:ext>
                  </a:extLst>
                </a:gridCol>
              </a:tblGrid>
              <a:tr h="685824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Engineers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i="0" dirty="0" err="1" smtClean="0">
                          <a:solidFill>
                            <a:sysClr val="windowText" lastClr="000000"/>
                          </a:solidFill>
                        </a:rPr>
                        <a:t>Operational</a:t>
                      </a:r>
                      <a:endParaRPr lang="nl-NL" sz="2800" i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8127293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Software engineer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ysClr val="windowText" lastClr="000000"/>
                          </a:solidFill>
                        </a:rPr>
                        <a:t>Sales/marketing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85530119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r>
                        <a:rPr lang="nl-NL" sz="2800" dirty="0" err="1" smtClean="0">
                          <a:solidFill>
                            <a:sysClr val="windowText" lastClr="000000"/>
                          </a:solidFill>
                        </a:rPr>
                        <a:t>Electrical</a:t>
                      </a:r>
                      <a:r>
                        <a:rPr lang="nl-NL" sz="2800" dirty="0" smtClean="0">
                          <a:solidFill>
                            <a:sysClr val="windowText" lastClr="000000"/>
                          </a:solidFill>
                        </a:rPr>
                        <a:t> engineer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ysClr val="windowText" lastClr="000000"/>
                          </a:solidFill>
                        </a:rPr>
                        <a:t>Klantenservice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2930817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ysClr val="windowText" lastClr="000000"/>
                          </a:solidFill>
                        </a:rPr>
                        <a:t>Designer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 smtClean="0">
                          <a:solidFill>
                            <a:sysClr val="windowText" lastClr="000000"/>
                          </a:solidFill>
                        </a:rPr>
                        <a:t>CEO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66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93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Probleem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835303"/>
              </p:ext>
            </p:extLst>
          </p:nvPr>
        </p:nvGraphicFramePr>
        <p:xfrm>
          <a:off x="680106" y="1867390"/>
          <a:ext cx="7579602" cy="4114944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tableStyleId>{5C22544A-7EE6-4342-B048-85BDC9FD1C3A}</a:tableStyleId>
              </a:tblPr>
              <a:tblGrid>
                <a:gridCol w="2825740">
                  <a:extLst>
                    <a:ext uri="{9D8B030D-6E8A-4147-A177-3AD203B41FA5}">
                      <a16:colId xmlns="" xmlns:a16="http://schemas.microsoft.com/office/drawing/2014/main" val="1924245170"/>
                    </a:ext>
                  </a:extLst>
                </a:gridCol>
                <a:gridCol w="2423598">
                  <a:extLst>
                    <a:ext uri="{9D8B030D-6E8A-4147-A177-3AD203B41FA5}">
                      <a16:colId xmlns="" xmlns:a16="http://schemas.microsoft.com/office/drawing/2014/main" val="1871537561"/>
                    </a:ext>
                  </a:extLst>
                </a:gridCol>
                <a:gridCol w="2330264">
                  <a:extLst>
                    <a:ext uri="{9D8B030D-6E8A-4147-A177-3AD203B41FA5}">
                      <a16:colId xmlns="" xmlns:a16="http://schemas.microsoft.com/office/drawing/2014/main" val="981132322"/>
                    </a:ext>
                  </a:extLst>
                </a:gridCol>
              </a:tblGrid>
              <a:tr h="685824"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Huidige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situatie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Onze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oplossing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8127293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Gratis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85530119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Openbaar</a:t>
                      </a:r>
                      <a:endParaRPr lang="nl-NL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2930817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Duurzaam</a:t>
                      </a:r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6645038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Gebruikerssoftware</a:t>
                      </a:r>
                      <a:endParaRPr lang="nl-NL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4172804"/>
                  </a:ext>
                </a:extLst>
              </a:tr>
              <a:tr h="685824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Snelladen</a:t>
                      </a:r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1054591"/>
                  </a:ext>
                </a:extLst>
              </a:tr>
            </a:tbl>
          </a:graphicData>
        </a:graphic>
      </p:graphicFrame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83" y="2681025"/>
            <a:ext cx="313765" cy="31376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82" y="3406988"/>
            <a:ext cx="313765" cy="31376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81" y="4105382"/>
            <a:ext cx="313765" cy="313765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97" y="4781205"/>
            <a:ext cx="313765" cy="313765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97" y="5511447"/>
            <a:ext cx="313765" cy="313765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441" y="2741377"/>
            <a:ext cx="279668" cy="279668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41" y="4815302"/>
            <a:ext cx="279668" cy="279668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441" y="5545544"/>
            <a:ext cx="279668" cy="279668"/>
          </a:xfrm>
          <a:prstGeom prst="rect">
            <a:avLst/>
          </a:prstGeom>
        </p:spPr>
      </p:pic>
      <p:sp>
        <p:nvSpPr>
          <p:cNvPr id="22" name="Tekstvak 21"/>
          <p:cNvSpPr txBox="1"/>
          <p:nvPr/>
        </p:nvSpPr>
        <p:spPr>
          <a:xfrm>
            <a:off x="4374535" y="3209927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  <p:sp>
        <p:nvSpPr>
          <p:cNvPr id="23" name="Tekstvak 22"/>
          <p:cNvSpPr txBox="1"/>
          <p:nvPr/>
        </p:nvSpPr>
        <p:spPr>
          <a:xfrm>
            <a:off x="4342735" y="3908321"/>
            <a:ext cx="53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~</a:t>
            </a:r>
            <a:endParaRPr lang="nl-NL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18009" y="160972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Het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gemeenten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78" y="1609725"/>
            <a:ext cx="7752079" cy="436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14"/>
          <a:stretch/>
        </p:blipFill>
        <p:spPr>
          <a:xfrm>
            <a:off x="406668" y="1857375"/>
            <a:ext cx="1965881" cy="354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35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18009" y="160972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/>
              <a:t>Het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bedrijven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78" y="1609725"/>
            <a:ext cx="7752079" cy="436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14"/>
          <a:stretch/>
        </p:blipFill>
        <p:spPr>
          <a:xfrm>
            <a:off x="406668" y="1857375"/>
            <a:ext cx="1965881" cy="354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801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/>
              <a:t>Verkoopsegmenten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bg1"/>
                </a:solidFill>
              </a:rPr>
              <a:t>Bedrijven</a:t>
            </a:r>
            <a:r>
              <a:rPr lang="en-US" sz="3600" dirty="0" smtClean="0">
                <a:solidFill>
                  <a:schemeClr val="bg1"/>
                </a:solidFill>
              </a:rPr>
              <a:t> &amp; </a:t>
            </a:r>
            <a:r>
              <a:rPr lang="en-US" sz="3600" dirty="0" err="1" smtClean="0">
                <a:solidFill>
                  <a:schemeClr val="bg1"/>
                </a:solidFill>
              </a:rPr>
              <a:t>universiteiten</a:t>
            </a:r>
            <a:r>
              <a:rPr lang="en-US" sz="3600" dirty="0" smtClean="0">
                <a:solidFill>
                  <a:schemeClr val="bg1"/>
                </a:solidFill>
              </a:rPr>
              <a:t>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bg1"/>
                </a:solidFill>
              </a:rPr>
              <a:t>Modulair</a:t>
            </a:r>
            <a:r>
              <a:rPr lang="en-US" sz="3600" dirty="0" smtClean="0">
                <a:solidFill>
                  <a:schemeClr val="bg1"/>
                </a:solidFill>
              </a:rPr>
              <a:t> &amp; </a:t>
            </a:r>
            <a:r>
              <a:rPr lang="en-US" sz="3600" dirty="0" err="1" smtClean="0">
                <a:solidFill>
                  <a:schemeClr val="bg1"/>
                </a:solidFill>
              </a:rPr>
              <a:t>niet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duur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sz="3600" dirty="0" smtClean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bg1"/>
                </a:solidFill>
              </a:rPr>
              <a:t>Gemeenten</a:t>
            </a:r>
            <a:r>
              <a:rPr lang="en-US" sz="3600" dirty="0" smtClean="0">
                <a:solidFill>
                  <a:schemeClr val="bg1"/>
                </a:solidFill>
              </a:rPr>
              <a:t>: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Gratis laden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 smtClean="0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55" y="2623457"/>
            <a:ext cx="8469799" cy="3694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963434" y="1848394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1,4 </a:t>
            </a:r>
            <a:r>
              <a:rPr lang="en-US" sz="3600" b="1" dirty="0" err="1" smtClean="0">
                <a:solidFill>
                  <a:schemeClr val="bg1"/>
                </a:solidFill>
              </a:rPr>
              <a:t>miljoen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e-bikes in 2014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0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209550"/>
            <a:ext cx="12192000" cy="6429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 smtClean="0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963434" y="1848393"/>
            <a:ext cx="9784080" cy="46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25% </a:t>
            </a:r>
            <a:r>
              <a:rPr lang="en-US" sz="3600" dirty="0" smtClean="0">
                <a:solidFill>
                  <a:schemeClr val="bg1"/>
                </a:solidFill>
              </a:rPr>
              <a:t>met de </a:t>
            </a:r>
            <a:r>
              <a:rPr lang="en-US" sz="3600" dirty="0" err="1" smtClean="0">
                <a:solidFill>
                  <a:schemeClr val="bg1"/>
                </a:solidFill>
              </a:rPr>
              <a:t>fiets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naar</a:t>
            </a:r>
            <a:r>
              <a:rPr lang="en-US" sz="3600" dirty="0" smtClean="0">
                <a:solidFill>
                  <a:schemeClr val="bg1"/>
                </a:solidFill>
              </a:rPr>
              <a:t> het </a:t>
            </a:r>
            <a:r>
              <a:rPr lang="en-US" sz="3600" dirty="0" err="1" smtClean="0">
                <a:solidFill>
                  <a:schemeClr val="bg1"/>
                </a:solidFill>
              </a:rPr>
              <a:t>werk</a:t>
            </a:r>
            <a:endParaRPr lang="en-US" sz="3600" dirty="0" smtClean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34" y="2473234"/>
            <a:ext cx="5328976" cy="3744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1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 smtClean="0"/>
              <a:t>Marktanalyse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1682931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nl-NL" sz="3600" dirty="0" smtClean="0">
                <a:solidFill>
                  <a:schemeClr val="bg1"/>
                </a:solidFill>
              </a:rPr>
              <a:t>Concurrentie</a:t>
            </a:r>
            <a:r>
              <a:rPr lang="en-US" sz="3600" dirty="0" smtClean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243">
            <a:off x="6220428" y="1417889"/>
            <a:ext cx="1737511" cy="358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http://www.ecotap.nl/wp-content/uploads/2014/11/OPLAADZUIL-TYPE-Z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04" y="2244671"/>
            <a:ext cx="4041640" cy="3082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9304" y="5395908"/>
            <a:ext cx="4041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Laadt</a:t>
            </a:r>
            <a:r>
              <a:rPr lang="en-US" dirty="0" smtClean="0">
                <a:solidFill>
                  <a:schemeClr val="bg1"/>
                </a:solidFill>
              </a:rPr>
              <a:t> pas, met </a:t>
            </a:r>
            <a:r>
              <a:rPr lang="en-US" dirty="0" err="1" smtClean="0">
                <a:solidFill>
                  <a:schemeClr val="bg1"/>
                </a:solidFill>
              </a:rPr>
              <a:t>laadpas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€0,25 </a:t>
            </a:r>
            <a:r>
              <a:rPr lang="en-US" dirty="0" smtClean="0">
                <a:solidFill>
                  <a:schemeClr val="bg1"/>
                </a:solidFill>
              </a:rPr>
              <a:t>per kWh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Maar </a:t>
            </a:r>
            <a:r>
              <a:rPr lang="en-US" b="1" dirty="0" smtClean="0">
                <a:solidFill>
                  <a:schemeClr val="bg1"/>
                </a:solidFill>
              </a:rPr>
              <a:t>1 </a:t>
            </a:r>
            <a:r>
              <a:rPr lang="en-US" b="1" dirty="0" err="1" smtClean="0">
                <a:solidFill>
                  <a:schemeClr val="bg1"/>
                </a:solidFill>
              </a:rPr>
              <a:t>uur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gebruiken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Niet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aan</a:t>
            </a:r>
            <a:r>
              <a:rPr lang="en-US" dirty="0" smtClean="0">
                <a:solidFill>
                  <a:schemeClr val="bg1"/>
                </a:solidFill>
              </a:rPr>
              <a:t> het net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1194" y="5072743"/>
            <a:ext cx="267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Niet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milieuvriendelijk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Valt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niet</a:t>
            </a:r>
            <a:r>
              <a:rPr lang="en-US" dirty="0" smtClean="0">
                <a:solidFill>
                  <a:schemeClr val="bg1"/>
                </a:solidFill>
              </a:rPr>
              <a:t> op</a:t>
            </a:r>
          </a:p>
        </p:txBody>
      </p:sp>
    </p:spTree>
    <p:extLst>
      <p:ext uri="{BB962C8B-B14F-4D97-AF65-F5344CB8AC3E}">
        <p14:creationId xmlns:p14="http://schemas.microsoft.com/office/powerpoint/2010/main" val="92671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041" y="1590675"/>
            <a:ext cx="12192000" cy="5048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3444" y="284176"/>
            <a:ext cx="9784080" cy="1508760"/>
          </a:xfrm>
        </p:spPr>
        <p:txBody>
          <a:bodyPr/>
          <a:lstStyle/>
          <a:p>
            <a:r>
              <a:rPr lang="en-US" dirty="0" err="1" smtClean="0"/>
              <a:t>PRIJSSTrATEGIE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" y="407541"/>
            <a:ext cx="1277391" cy="108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5" y="-133350"/>
            <a:ext cx="6725732" cy="716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GRATIS </a:t>
            </a:r>
            <a:r>
              <a:rPr lang="en-US" sz="3600" dirty="0" err="1" smtClean="0">
                <a:solidFill>
                  <a:schemeClr val="bg1"/>
                </a:solidFill>
              </a:rPr>
              <a:t>voor</a:t>
            </a:r>
            <a:r>
              <a:rPr lang="en-US" sz="3600" dirty="0" smtClean="0">
                <a:solidFill>
                  <a:schemeClr val="bg1"/>
                </a:solidFill>
              </a:rPr>
              <a:t> de </a:t>
            </a:r>
            <a:r>
              <a:rPr lang="en-US" sz="3600" dirty="0" err="1" smtClean="0">
                <a:solidFill>
                  <a:schemeClr val="bg1"/>
                </a:solidFill>
              </a:rPr>
              <a:t>consument</a:t>
            </a:r>
            <a:endParaRPr lang="en-US" sz="3600" dirty="0" smtClean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GEEN </a:t>
            </a:r>
            <a:r>
              <a:rPr lang="en-US" sz="3600" dirty="0" err="1" smtClean="0">
                <a:solidFill>
                  <a:schemeClr val="bg1"/>
                </a:solidFill>
              </a:rPr>
              <a:t>aanschafkosten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b="1" dirty="0" err="1" smtClean="0">
                <a:solidFill>
                  <a:schemeClr val="bg1"/>
                </a:solidFill>
              </a:rPr>
              <a:t>Flexibele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prijs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voor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bedrijven</a:t>
            </a:r>
            <a:endParaRPr lang="en-US" sz="3600" dirty="0" smtClean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bg1"/>
                </a:solidFill>
              </a:rPr>
              <a:t>Startprijs</a:t>
            </a:r>
            <a:r>
              <a:rPr lang="en-US" sz="3600" b="1" dirty="0" smtClean="0">
                <a:solidFill>
                  <a:schemeClr val="bg1"/>
                </a:solidFill>
              </a:rPr>
              <a:t> €250,-</a:t>
            </a:r>
            <a:endParaRPr lang="nl-NL" sz="3600" b="1" dirty="0" smtClean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30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streept">
  <a:themeElements>
    <a:clrScheme name="Aangepast 5">
      <a:dk1>
        <a:srgbClr val="2C2C2C"/>
      </a:dk1>
      <a:lt1>
        <a:srgbClr val="FFFFFF"/>
      </a:lt1>
      <a:dk2>
        <a:srgbClr val="41A927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Gestreept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estreep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800</TotalTime>
  <Words>276</Words>
  <Application>Microsoft Office PowerPoint</Application>
  <PresentationFormat>Custom</PresentationFormat>
  <Paragraphs>95</Paragraphs>
  <Slides>12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Gestreept</vt:lpstr>
      <vt:lpstr> het gratis groen opladen van je elektrische fiets</vt:lpstr>
      <vt:lpstr>Probleem</vt:lpstr>
      <vt:lpstr>Het systeem voor gemeenten</vt:lpstr>
      <vt:lpstr>Het systeem voor bedrijven</vt:lpstr>
      <vt:lpstr>Verkoopsegmenten</vt:lpstr>
      <vt:lpstr>Marktanalyse</vt:lpstr>
      <vt:lpstr>Marktanalyse</vt:lpstr>
      <vt:lpstr>Marktanalyse</vt:lpstr>
      <vt:lpstr>PRIJSSTrATEGIE</vt:lpstr>
      <vt:lpstr>Kanalen</vt:lpstr>
      <vt:lpstr>Inkomstenprognose</vt:lpstr>
      <vt:lpstr>Management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tymtym</dc:title>
  <dc:creator>Tim Hosman</dc:creator>
  <cp:lastModifiedBy>Daniël Brouwer</cp:lastModifiedBy>
  <cp:revision>83</cp:revision>
  <dcterms:created xsi:type="dcterms:W3CDTF">2016-05-27T08:47:01Z</dcterms:created>
  <dcterms:modified xsi:type="dcterms:W3CDTF">2016-06-06T16:58:22Z</dcterms:modified>
</cp:coreProperties>
</file>